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367" r:id="rId3"/>
    <p:sldId id="337" r:id="rId4"/>
    <p:sldId id="339" r:id="rId5"/>
    <p:sldId id="340" r:id="rId6"/>
    <p:sldId id="342" r:id="rId7"/>
    <p:sldId id="343" r:id="rId8"/>
    <p:sldId id="344" r:id="rId9"/>
    <p:sldId id="345" r:id="rId10"/>
    <p:sldId id="361" r:id="rId11"/>
    <p:sldId id="362" r:id="rId12"/>
    <p:sldId id="365" r:id="rId13"/>
    <p:sldId id="363" r:id="rId14"/>
    <p:sldId id="352" r:id="rId15"/>
    <p:sldId id="366" r:id="rId16"/>
    <p:sldId id="353" r:id="rId17"/>
    <p:sldId id="354" r:id="rId18"/>
    <p:sldId id="357" r:id="rId19"/>
    <p:sldId id="355" r:id="rId20"/>
    <p:sldId id="356" r:id="rId21"/>
    <p:sldId id="358" r:id="rId22"/>
    <p:sldId id="368" r:id="rId2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4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E765B-B213-4D97-B2F9-892B41D19C12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7FB63-917E-412D-9806-E65B69D926C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848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63E73-58AC-45AB-ADB0-11D8869F6EA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0575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8855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BE09-AFA2-446B-8EA3-1E41869CBEC3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5027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126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BE09-AFA2-446B-8EA3-1E41869CBEC3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2092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7006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057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8248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694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555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982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973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4264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7FB63-917E-412D-9806-E65B69D926CE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011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2496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406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2651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590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460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212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641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898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758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492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212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408C4-0CA7-4CBA-9880-D93AA39F439A}" type="datetimeFigureOut">
              <a:rPr lang="da-DK" smtClean="0"/>
              <a:t>25-08-2014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73BB-2448-488A-8574-A5044E285E1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272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5.png"/><Relationship Id="rId21" Type="http://schemas.openxmlformats.org/officeDocument/2006/relationships/image" Target="../media/image45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17" Type="http://schemas.openxmlformats.org/officeDocument/2006/relationships/image" Target="../media/image2.png"/><Relationship Id="rId25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jpe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6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3.png"/><Relationship Id="rId15" Type="http://schemas.openxmlformats.org/officeDocument/2006/relationships/image" Target="../media/image40.png"/><Relationship Id="rId23" Type="http://schemas.openxmlformats.org/officeDocument/2006/relationships/image" Target="../media/image47.jpeg"/><Relationship Id="rId28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6.jpeg"/><Relationship Id="rId27" Type="http://schemas.openxmlformats.org/officeDocument/2006/relationships/image" Target="../media/image51.png"/><Relationship Id="rId30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" y="1"/>
            <a:ext cx="9144000" cy="687977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707570"/>
            <a:ext cx="6044208" cy="3040249"/>
          </a:xfrm>
        </p:spPr>
        <p:txBody>
          <a:bodyPr>
            <a:no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Why metagenomics is broken</a:t>
            </a:r>
            <a:endParaRPr lang="da-DK" b="1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683568" y="4357421"/>
            <a:ext cx="6196203" cy="1118986"/>
          </a:xfrm>
        </p:spPr>
        <p:txBody>
          <a:bodyPr>
            <a:normAutofit/>
          </a:bodyPr>
          <a:lstStyle/>
          <a:p>
            <a:r>
              <a:rPr lang="da-DK" b="1" smtClean="0"/>
              <a:t>Mads Albertsen, PhD student</a:t>
            </a:r>
          </a:p>
          <a:p>
            <a:r>
              <a:rPr lang="da-DK" sz="2000" smtClean="0"/>
              <a:t>Søren M. Karst, Rasmus H. Kirekegaard &amp; Per H. Nielsen</a:t>
            </a:r>
          </a:p>
        </p:txBody>
      </p:sp>
      <p:pic>
        <p:nvPicPr>
          <p:cNvPr id="5" name="Picture 2" descr="\\BIO.AAU.DK\Users\cakr\Desktop\Logo BIO\AAU_LOGO_RGB_U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71" y="5684908"/>
            <a:ext cx="1282669" cy="105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19443" y="5180852"/>
            <a:ext cx="4349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cap="small" smtClean="0">
                <a:solidFill>
                  <a:srgbClr val="211A52"/>
                </a:solidFill>
              </a:rPr>
              <a:t>Center for Microbial Communities</a:t>
            </a:r>
            <a:endParaRPr lang="da-DK" sz="2400" cap="small">
              <a:solidFill>
                <a:srgbClr val="211A5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712" y="6135464"/>
            <a:ext cx="210583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smtClean="0">
                <a:solidFill>
                  <a:schemeClr val="bg1">
                    <a:lumMod val="50000"/>
                  </a:schemeClr>
                </a:solidFill>
              </a:rPr>
              <a:t>CAMI</a:t>
            </a:r>
            <a:endParaRPr lang="en-US" sz="14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25-08-2014</a:t>
            </a:r>
            <a:endParaRPr lang="da-DK" sz="14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a-DK" sz="1400" smtClean="0">
                <a:solidFill>
                  <a:schemeClr val="bg1">
                    <a:lumMod val="50000"/>
                  </a:schemeClr>
                </a:solidFill>
              </a:rPr>
              <a:t>ISME15, Soul, South Korea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687" y="38078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@MadsAlbertsen85</a:t>
            </a:r>
            <a:endParaRPr lang="da-DK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7" y="420142"/>
            <a:ext cx="35424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archpr.com/wp-content/uploads/2013/04/slideshare-logo-300x3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8" y="43593"/>
            <a:ext cx="328766" cy="3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3158" y="31648"/>
            <a:ext cx="198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slides: goo.gl/xxxxx</a:t>
            </a:r>
            <a:endParaRPr lang="da-DK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2" y="6454825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76774" y="6543878"/>
            <a:ext cx="4128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494009" y="2884295"/>
            <a:ext cx="3330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                            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6686" y="6219310"/>
            <a:ext cx="319535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3313" y="877984"/>
            <a:ext cx="33714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/>
              <a:t>Sequencing</a:t>
            </a:r>
          </a:p>
          <a:p>
            <a:pPr algn="ctr"/>
            <a:endParaRPr lang="en-US" sz="3600"/>
          </a:p>
          <a:p>
            <a:pPr algn="ctr"/>
            <a:r>
              <a:rPr lang="en-US" sz="3600" smtClean="0"/>
              <a:t>Assembly</a:t>
            </a:r>
          </a:p>
          <a:p>
            <a:pPr algn="ctr"/>
            <a:endParaRPr lang="en-US" sz="3600"/>
          </a:p>
          <a:p>
            <a:pPr algn="ctr"/>
            <a:r>
              <a:rPr lang="en-US" sz="3600" b="1" smtClean="0">
                <a:solidFill>
                  <a:srgbClr val="C00000"/>
                </a:solidFill>
              </a:rPr>
              <a:t>Genome Binning</a:t>
            </a:r>
          </a:p>
          <a:p>
            <a:pPr algn="ctr"/>
            <a:endParaRPr lang="en-US" sz="3600"/>
          </a:p>
          <a:p>
            <a:pPr algn="ctr"/>
            <a:r>
              <a:rPr lang="en-US" sz="3600" smtClean="0"/>
              <a:t>Re-assembly</a:t>
            </a:r>
          </a:p>
          <a:p>
            <a:pPr algn="ctr"/>
            <a:endParaRPr lang="en-US" sz="3600"/>
          </a:p>
          <a:p>
            <a:pPr algn="ctr"/>
            <a:r>
              <a:rPr lang="en-US" sz="3600" smtClean="0"/>
              <a:t>Manual curation</a:t>
            </a:r>
            <a:endParaRPr lang="da-DK" sz="3600"/>
          </a:p>
        </p:txBody>
      </p:sp>
      <p:pic>
        <p:nvPicPr>
          <p:cNvPr id="2050" name="Picture 2" descr="http://genomesunzipped.org/wp-content/uploads/2011/02/hiseq_2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458671"/>
            <a:ext cx="1800000" cy="13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405" y="1628800"/>
            <a:ext cx="2160000" cy="1447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405" y="3863244"/>
            <a:ext cx="2160000" cy="13209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2" t="7835" r="5293" b="18023"/>
          <a:stretch/>
        </p:blipFill>
        <p:spPr>
          <a:xfrm>
            <a:off x="431540" y="2629552"/>
            <a:ext cx="1800000" cy="1575175"/>
          </a:xfrm>
          <a:prstGeom prst="rect">
            <a:avLst/>
          </a:prstGeom>
        </p:spPr>
      </p:pic>
      <p:pic>
        <p:nvPicPr>
          <p:cNvPr id="2052" name="Picture 4" descr="Circos initia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3" y="4598289"/>
            <a:ext cx="1896496" cy="189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4457533" y="1628800"/>
            <a:ext cx="0" cy="329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54369" y="2747191"/>
            <a:ext cx="0" cy="329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58316" y="3863244"/>
            <a:ext cx="0" cy="329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54369" y="4914165"/>
            <a:ext cx="0" cy="329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07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072" y="6607543"/>
            <a:ext cx="3211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L. Sauder &amp; J. Neufield, University of Waterloo (in prep)</a:t>
            </a:r>
            <a:endParaRPr lang="da-DK" sz="10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28" y="729228"/>
            <a:ext cx="5399543" cy="53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072" y="6607543"/>
            <a:ext cx="3211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L. Sauder &amp; J. Neufield, University of Waterloo (in prep)</a:t>
            </a:r>
            <a:endParaRPr lang="da-DK" sz="105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014893"/>
              </p:ext>
            </p:extLst>
          </p:nvPr>
        </p:nvGraphicFramePr>
        <p:xfrm>
          <a:off x="7296523" y="923925"/>
          <a:ext cx="1529785" cy="1722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17785"/>
                <a:gridCol w="612000"/>
              </a:tblGrid>
              <a:tr h="16361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Assembly</a:t>
                      </a:r>
                      <a:r>
                        <a:rPr lang="en-US" sz="1100" baseline="0" smtClean="0"/>
                        <a:t> statistics</a:t>
                      </a:r>
                      <a:endParaRPr lang="da-DK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</a:tr>
              <a:tr h="184621"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# Scaffolds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447</a:t>
                      </a:r>
                      <a:endParaRPr lang="da-DK" sz="1100"/>
                    </a:p>
                  </a:txBody>
                  <a:tcPr anchor="ctr"/>
                </a:tc>
              </a:tr>
              <a:tr h="184621"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Total Mbp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4.46</a:t>
                      </a:r>
                      <a:endParaRPr lang="da-DK" sz="1100"/>
                    </a:p>
                  </a:txBody>
                  <a:tcPr anchor="ctr"/>
                </a:tc>
              </a:tr>
              <a:tr h="184621"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% GC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33.7</a:t>
                      </a:r>
                      <a:endParaRPr lang="da-DK" sz="1100"/>
                    </a:p>
                  </a:txBody>
                  <a:tcPr anchor="ctr"/>
                </a:tc>
              </a:tr>
              <a:tr h="184621"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N50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22281</a:t>
                      </a:r>
                      <a:endParaRPr lang="da-DK" sz="1100"/>
                    </a:p>
                  </a:txBody>
                  <a:tcPr anchor="ctr"/>
                </a:tc>
              </a:tr>
              <a:tr h="269479"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Essential genes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31/29</a:t>
                      </a:r>
                      <a:endParaRPr lang="da-DK" sz="11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36031" y="2690335"/>
            <a:ext cx="1657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C00000"/>
                </a:solidFill>
              </a:rPr>
              <a:t>High-quality draft genome by HMP standards</a:t>
            </a:r>
            <a:endParaRPr lang="da-DK" sz="1400" b="1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28" y="729228"/>
            <a:ext cx="5399543" cy="53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9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072" y="6607543"/>
            <a:ext cx="3211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L. Sauder &amp; J. Neufield, University of Waterloo (in prep)</a:t>
            </a:r>
            <a:endParaRPr lang="da-DK" sz="10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28" y="729228"/>
            <a:ext cx="5399543" cy="53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072" y="6607543"/>
            <a:ext cx="3211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L. Sauder &amp; J. Neufield, University of Waterloo (in prep)</a:t>
            </a:r>
            <a:endParaRPr lang="da-DK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28" y="729228"/>
            <a:ext cx="5399543" cy="5399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1"/>
          <a:stretch/>
        </p:blipFill>
        <p:spPr>
          <a:xfrm>
            <a:off x="7207464" y="933172"/>
            <a:ext cx="1798275" cy="48458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7464" y="1262743"/>
            <a:ext cx="717336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xtBox 3"/>
          <p:cNvSpPr txBox="1"/>
          <p:nvPr/>
        </p:nvSpPr>
        <p:spPr>
          <a:xfrm>
            <a:off x="6977853" y="1185391"/>
            <a:ext cx="1948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mtClean="0"/>
              <a:t>Taxonomic classification </a:t>
            </a:r>
          </a:p>
          <a:p>
            <a:pPr algn="ctr"/>
            <a:r>
              <a:rPr lang="en-US" sz="1100" b="1" smtClean="0"/>
              <a:t>of essential genes</a:t>
            </a:r>
            <a:endParaRPr lang="da-DK" sz="1100" b="1"/>
          </a:p>
        </p:txBody>
      </p:sp>
      <p:sp>
        <p:nvSpPr>
          <p:cNvPr id="16" name="Rectangle 15"/>
          <p:cNvSpPr/>
          <p:nvPr/>
        </p:nvSpPr>
        <p:spPr>
          <a:xfrm>
            <a:off x="7219359" y="2763810"/>
            <a:ext cx="1275472" cy="207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/>
          <p:cNvSpPr txBox="1"/>
          <p:nvPr/>
        </p:nvSpPr>
        <p:spPr>
          <a:xfrm>
            <a:off x="7271771" y="2747885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Scaffold Length</a:t>
            </a:r>
            <a:endParaRPr lang="da-DK" sz="1100" b="1"/>
          </a:p>
        </p:txBody>
      </p:sp>
      <p:sp>
        <p:nvSpPr>
          <p:cNvPr id="6" name="Rectangle 5"/>
          <p:cNvSpPr/>
          <p:nvPr/>
        </p:nvSpPr>
        <p:spPr>
          <a:xfrm>
            <a:off x="7219359" y="2747885"/>
            <a:ext cx="1500098" cy="2379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03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072" y="6607543"/>
            <a:ext cx="3211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L. Sauder &amp; J. Neufield, University of Waterloo (in prep)</a:t>
            </a:r>
            <a:endParaRPr lang="da-DK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28" y="729228"/>
            <a:ext cx="5399543" cy="5399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1"/>
          <a:stretch/>
        </p:blipFill>
        <p:spPr>
          <a:xfrm>
            <a:off x="7207464" y="933172"/>
            <a:ext cx="1798275" cy="48458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7464" y="1262743"/>
            <a:ext cx="717336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xtBox 3"/>
          <p:cNvSpPr txBox="1"/>
          <p:nvPr/>
        </p:nvSpPr>
        <p:spPr>
          <a:xfrm>
            <a:off x="6977853" y="1185391"/>
            <a:ext cx="1948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mtClean="0"/>
              <a:t>Taxonomic classification </a:t>
            </a:r>
          </a:p>
          <a:p>
            <a:pPr algn="ctr"/>
            <a:r>
              <a:rPr lang="en-US" sz="1100" b="1" smtClean="0"/>
              <a:t>of essential genes</a:t>
            </a:r>
            <a:endParaRPr lang="da-DK" sz="1100" b="1"/>
          </a:p>
        </p:txBody>
      </p:sp>
      <p:sp>
        <p:nvSpPr>
          <p:cNvPr id="16" name="Rectangle 15"/>
          <p:cNvSpPr/>
          <p:nvPr/>
        </p:nvSpPr>
        <p:spPr>
          <a:xfrm>
            <a:off x="7219359" y="2763810"/>
            <a:ext cx="1275472" cy="207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/>
          <p:cNvSpPr txBox="1"/>
          <p:nvPr/>
        </p:nvSpPr>
        <p:spPr>
          <a:xfrm>
            <a:off x="7271771" y="2747885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Scaffold Length</a:t>
            </a:r>
            <a:endParaRPr lang="da-DK" sz="1100" b="1"/>
          </a:p>
        </p:txBody>
      </p:sp>
      <p:sp>
        <p:nvSpPr>
          <p:cNvPr id="6" name="Rectangle 5"/>
          <p:cNvSpPr/>
          <p:nvPr/>
        </p:nvSpPr>
        <p:spPr>
          <a:xfrm>
            <a:off x="7219359" y="2747885"/>
            <a:ext cx="1500098" cy="2379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/>
          <p:cNvSpPr/>
          <p:nvPr/>
        </p:nvSpPr>
        <p:spPr>
          <a:xfrm>
            <a:off x="5689600" y="3677753"/>
            <a:ext cx="3199880" cy="1971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50206"/>
              </p:ext>
            </p:extLst>
          </p:nvPr>
        </p:nvGraphicFramePr>
        <p:xfrm>
          <a:off x="5791200" y="3810000"/>
          <a:ext cx="3110723" cy="17020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17559"/>
                <a:gridCol w="548291"/>
                <a:gridCol w="548291"/>
                <a:gridCol w="548291"/>
                <a:gridCol w="548291"/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da-DK" sz="11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C00000"/>
                          </a:solidFill>
                        </a:rPr>
                        <a:t>All</a:t>
                      </a:r>
                      <a:endParaRPr lang="da-DK" sz="2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C00000"/>
                          </a:solidFill>
                        </a:rPr>
                        <a:t>A</a:t>
                      </a:r>
                      <a:endParaRPr lang="da-DK" sz="2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a-DK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da-DK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4621">
                <a:tc>
                  <a:txBody>
                    <a:bodyPr/>
                    <a:lstStyle/>
                    <a:p>
                      <a:pPr algn="r"/>
                      <a:r>
                        <a:rPr lang="en-US" sz="900" smtClean="0"/>
                        <a:t># Scaffolds</a:t>
                      </a:r>
                      <a:endParaRPr lang="da-DK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447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148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135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164</a:t>
                      </a:r>
                      <a:endParaRPr lang="da-DK" sz="1100"/>
                    </a:p>
                  </a:txBody>
                  <a:tcPr anchor="ctr"/>
                </a:tc>
              </a:tr>
              <a:tr h="184621">
                <a:tc>
                  <a:txBody>
                    <a:bodyPr/>
                    <a:lstStyle/>
                    <a:p>
                      <a:pPr algn="r"/>
                      <a:r>
                        <a:rPr lang="en-US" sz="900" b="1" smtClean="0">
                          <a:solidFill>
                            <a:srgbClr val="92D050"/>
                          </a:solidFill>
                        </a:rPr>
                        <a:t>Total Mbp</a:t>
                      </a:r>
                      <a:endParaRPr lang="da-DK" sz="900" b="1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smtClean="0">
                          <a:solidFill>
                            <a:srgbClr val="92D050"/>
                          </a:solidFill>
                        </a:rPr>
                        <a:t>4.46</a:t>
                      </a:r>
                      <a:endParaRPr lang="da-DK" sz="1100" b="1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smtClean="0">
                          <a:solidFill>
                            <a:srgbClr val="92D050"/>
                          </a:solidFill>
                        </a:rPr>
                        <a:t>1.40</a:t>
                      </a:r>
                      <a:endParaRPr lang="da-DK" sz="1100" b="1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smtClean="0">
                          <a:solidFill>
                            <a:srgbClr val="92D050"/>
                          </a:solidFill>
                        </a:rPr>
                        <a:t>1.48</a:t>
                      </a:r>
                      <a:endParaRPr lang="da-DK" sz="1100" b="1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smtClean="0">
                          <a:solidFill>
                            <a:srgbClr val="92D050"/>
                          </a:solidFill>
                        </a:rPr>
                        <a:t>1.58</a:t>
                      </a:r>
                      <a:endParaRPr lang="da-DK" sz="1100" b="1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</a:tr>
              <a:tr h="184621">
                <a:tc>
                  <a:txBody>
                    <a:bodyPr/>
                    <a:lstStyle/>
                    <a:p>
                      <a:pPr algn="r"/>
                      <a:r>
                        <a:rPr lang="en-US" sz="900" smtClean="0"/>
                        <a:t>% GC</a:t>
                      </a:r>
                      <a:endParaRPr lang="da-DK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33.7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34.2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34.2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33.5</a:t>
                      </a:r>
                      <a:endParaRPr lang="da-DK" sz="1100"/>
                    </a:p>
                  </a:txBody>
                  <a:tcPr anchor="ctr"/>
                </a:tc>
              </a:tr>
              <a:tr h="184621">
                <a:tc>
                  <a:txBody>
                    <a:bodyPr/>
                    <a:lstStyle/>
                    <a:p>
                      <a:pPr algn="r"/>
                      <a:r>
                        <a:rPr lang="en-US" sz="900" smtClean="0"/>
                        <a:t>N50</a:t>
                      </a:r>
                      <a:endParaRPr lang="da-DK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22281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17655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27290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21230</a:t>
                      </a:r>
                      <a:endParaRPr lang="da-DK" sz="1100"/>
                    </a:p>
                  </a:txBody>
                  <a:tcPr anchor="ctr"/>
                </a:tc>
              </a:tr>
              <a:tr h="269479">
                <a:tc>
                  <a:txBody>
                    <a:bodyPr/>
                    <a:lstStyle/>
                    <a:p>
                      <a:pPr algn="r"/>
                      <a:r>
                        <a:rPr lang="en-US" sz="900" smtClean="0"/>
                        <a:t>Essential genes</a:t>
                      </a:r>
                      <a:endParaRPr lang="da-DK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31/29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26/29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2/29</a:t>
                      </a:r>
                      <a:endParaRPr lang="da-DK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smtClean="0"/>
                        <a:t>3/29</a:t>
                      </a:r>
                      <a:endParaRPr lang="da-DK" sz="11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232131" y="2849864"/>
            <a:ext cx="1657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C00000"/>
                </a:solidFill>
              </a:rPr>
              <a:t>High-quality draft genome by HMP standards</a:t>
            </a:r>
            <a:endParaRPr lang="da-DK" sz="1400" b="1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65734" y="1443413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A</a:t>
            </a:r>
            <a:endParaRPr lang="da-DK" sz="20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110" y="12407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B</a:t>
            </a:r>
            <a:endParaRPr lang="da-DK" sz="2000" b="1"/>
          </a:p>
        </p:txBody>
      </p:sp>
      <p:sp>
        <p:nvSpPr>
          <p:cNvPr id="21" name="TextBox 20"/>
          <p:cNvSpPr txBox="1"/>
          <p:nvPr/>
        </p:nvSpPr>
        <p:spPr>
          <a:xfrm>
            <a:off x="5614422" y="2360528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C</a:t>
            </a:r>
            <a:endParaRPr lang="da-DK" sz="2000" b="1"/>
          </a:p>
        </p:txBody>
      </p:sp>
    </p:spTree>
    <p:extLst>
      <p:ext uri="{BB962C8B-B14F-4D97-AF65-F5344CB8AC3E}">
        <p14:creationId xmlns:p14="http://schemas.microsoft.com/office/powerpoint/2010/main" val="282461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55" y="703274"/>
            <a:ext cx="7169109" cy="576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899" y="224814"/>
            <a:ext cx="1937982" cy="1808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b="1">
              <a:solidFill>
                <a:schemeClr val="tx1"/>
              </a:solidFill>
            </a:endParaRPr>
          </a:p>
        </p:txBody>
      </p:sp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072" y="6607543"/>
            <a:ext cx="3211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L. Sauder &amp; J. Neufield, University of Waterloo (in prep)</a:t>
            </a:r>
            <a:endParaRPr lang="da-DK" sz="1050"/>
          </a:p>
        </p:txBody>
      </p:sp>
      <p:sp>
        <p:nvSpPr>
          <p:cNvPr id="5" name="Rectangle 4"/>
          <p:cNvSpPr/>
          <p:nvPr/>
        </p:nvSpPr>
        <p:spPr>
          <a:xfrm>
            <a:off x="7383439" y="3766782"/>
            <a:ext cx="504967" cy="204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xtBox 3"/>
          <p:cNvSpPr txBox="1"/>
          <p:nvPr/>
        </p:nvSpPr>
        <p:spPr>
          <a:xfrm>
            <a:off x="7412391" y="371525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Abundance</a:t>
            </a:r>
            <a:endParaRPr lang="da-DK" sz="1400" b="1"/>
          </a:p>
        </p:txBody>
      </p:sp>
      <p:sp>
        <p:nvSpPr>
          <p:cNvPr id="6" name="Rectangle 5"/>
          <p:cNvSpPr/>
          <p:nvPr/>
        </p:nvSpPr>
        <p:spPr>
          <a:xfrm>
            <a:off x="7412391" y="1897040"/>
            <a:ext cx="899096" cy="272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TextBox 15"/>
          <p:cNvSpPr txBox="1"/>
          <p:nvPr/>
        </p:nvSpPr>
        <p:spPr>
          <a:xfrm>
            <a:off x="7412391" y="1916386"/>
            <a:ext cx="132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Scaffold Length</a:t>
            </a:r>
            <a:endParaRPr lang="da-DK" sz="14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" y="12817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3"/>
          <a:stretch/>
        </p:blipFill>
        <p:spPr>
          <a:xfrm>
            <a:off x="7434943" y="703274"/>
            <a:ext cx="1155421" cy="57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/>
          <a:stretch/>
        </p:blipFill>
        <p:spPr>
          <a:xfrm>
            <a:off x="1421255" y="703274"/>
            <a:ext cx="5970146" cy="576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9899" y="224814"/>
            <a:ext cx="1937982" cy="1808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072" y="6607543"/>
            <a:ext cx="3211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L. Sauder &amp; J. Neufield, University of Waterloo (in prep)</a:t>
            </a:r>
            <a:endParaRPr lang="da-DK" sz="1050"/>
          </a:p>
        </p:txBody>
      </p:sp>
      <p:sp>
        <p:nvSpPr>
          <p:cNvPr id="8" name="Rectangle 7"/>
          <p:cNvSpPr/>
          <p:nvPr/>
        </p:nvSpPr>
        <p:spPr>
          <a:xfrm>
            <a:off x="7383439" y="3766782"/>
            <a:ext cx="504967" cy="204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/>
          <p:cNvSpPr txBox="1"/>
          <p:nvPr/>
        </p:nvSpPr>
        <p:spPr>
          <a:xfrm>
            <a:off x="7412391" y="371525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Abundance</a:t>
            </a:r>
            <a:endParaRPr lang="da-DK" sz="1400" b="1"/>
          </a:p>
        </p:txBody>
      </p:sp>
      <p:sp>
        <p:nvSpPr>
          <p:cNvPr id="12" name="Rectangle 11"/>
          <p:cNvSpPr/>
          <p:nvPr/>
        </p:nvSpPr>
        <p:spPr>
          <a:xfrm>
            <a:off x="7412391" y="1897040"/>
            <a:ext cx="899096" cy="272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7412391" y="1916386"/>
            <a:ext cx="132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Scaffold Length</a:t>
            </a:r>
            <a:endParaRPr lang="da-DK" sz="1400" b="1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" y="12817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4832" y="6454825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4676774" y="6543878"/>
            <a:ext cx="4128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95" y="6606665"/>
            <a:ext cx="27767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Example dataset in the                        R package</a:t>
            </a:r>
            <a:endParaRPr lang="en-US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2" y="271317"/>
            <a:ext cx="8364203" cy="6272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02" y="6624559"/>
            <a:ext cx="674545" cy="2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1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/>
          <p:cNvCxnSpPr/>
          <p:nvPr/>
        </p:nvCxnSpPr>
        <p:spPr>
          <a:xfrm flipV="1">
            <a:off x="4606699" y="3235890"/>
            <a:ext cx="1855832" cy="390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620237" y="2737493"/>
            <a:ext cx="1490598" cy="871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03908" y="1808727"/>
            <a:ext cx="978432" cy="1774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46216" y="1765965"/>
            <a:ext cx="799245" cy="1791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152890" y="2336574"/>
            <a:ext cx="1467347" cy="1256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18033" y="3145133"/>
            <a:ext cx="1864713" cy="481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3396" y="3564435"/>
            <a:ext cx="1605691" cy="7616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93162" y="3590436"/>
            <a:ext cx="1464003" cy="14948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243012" y="2240286"/>
            <a:ext cx="2700300" cy="270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1" y="161983"/>
            <a:ext cx="1800000" cy="18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80503" y="3023955"/>
            <a:ext cx="2652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Scaffold</a:t>
            </a:r>
            <a:endParaRPr lang="da-DK" sz="6000"/>
          </a:p>
        </p:txBody>
      </p:sp>
      <p:sp>
        <p:nvSpPr>
          <p:cNvPr id="3" name="TextBox 2"/>
          <p:cNvSpPr txBox="1"/>
          <p:nvPr/>
        </p:nvSpPr>
        <p:spPr>
          <a:xfrm>
            <a:off x="1363227" y="4039618"/>
            <a:ext cx="1879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Taxonomic classification</a:t>
            </a:r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2186735" y="1013268"/>
            <a:ext cx="207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</a:t>
            </a:r>
            <a:r>
              <a:rPr lang="en-US" smtClean="0"/>
              <a:t>etranucleotide frequencies</a:t>
            </a:r>
            <a:endParaRPr lang="da-DK"/>
          </a:p>
        </p:txBody>
      </p:sp>
      <p:sp>
        <p:nvSpPr>
          <p:cNvPr id="14" name="TextBox 13"/>
          <p:cNvSpPr txBox="1"/>
          <p:nvPr/>
        </p:nvSpPr>
        <p:spPr>
          <a:xfrm>
            <a:off x="5603502" y="5294748"/>
            <a:ext cx="2304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Presence of key genes </a:t>
            </a:r>
          </a:p>
          <a:p>
            <a:pPr algn="ctr"/>
            <a:r>
              <a:rPr lang="en-US" smtClean="0"/>
              <a:t>or pathways</a:t>
            </a:r>
            <a:endParaRPr lang="da-DK"/>
          </a:p>
        </p:txBody>
      </p:sp>
      <p:sp>
        <p:nvSpPr>
          <p:cNvPr id="19" name="TextBox 18"/>
          <p:cNvSpPr txBox="1"/>
          <p:nvPr/>
        </p:nvSpPr>
        <p:spPr>
          <a:xfrm>
            <a:off x="2006715" y="2033845"/>
            <a:ext cx="14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% GC</a:t>
            </a:r>
            <a:endParaRPr lang="da-DK"/>
          </a:p>
        </p:txBody>
      </p:sp>
      <p:sp>
        <p:nvSpPr>
          <p:cNvPr id="20" name="TextBox 19"/>
          <p:cNvSpPr txBox="1"/>
          <p:nvPr/>
        </p:nvSpPr>
        <p:spPr>
          <a:xfrm>
            <a:off x="1564620" y="2878666"/>
            <a:ext cx="14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Length</a:t>
            </a:r>
            <a:endParaRPr lang="da-DK"/>
          </a:p>
        </p:txBody>
      </p:sp>
      <p:sp>
        <p:nvSpPr>
          <p:cNvPr id="23" name="TextBox 22"/>
          <p:cNvSpPr txBox="1"/>
          <p:nvPr/>
        </p:nvSpPr>
        <p:spPr>
          <a:xfrm>
            <a:off x="4946763" y="1013267"/>
            <a:ext cx="197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Abundance in different samples</a:t>
            </a:r>
            <a:endParaRPr lang="da-DK"/>
          </a:p>
        </p:txBody>
      </p:sp>
      <p:sp>
        <p:nvSpPr>
          <p:cNvPr id="25" name="TextBox 24"/>
          <p:cNvSpPr txBox="1"/>
          <p:nvPr/>
        </p:nvSpPr>
        <p:spPr>
          <a:xfrm>
            <a:off x="6170893" y="2177979"/>
            <a:ext cx="197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Read connections to other scaffolds</a:t>
            </a:r>
            <a:endParaRPr lang="da-DK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2" t="3599" r="5293" b="11676"/>
          <a:stretch/>
        </p:blipFill>
        <p:spPr>
          <a:xfrm>
            <a:off x="197231" y="4875463"/>
            <a:ext cx="1800000" cy="1800000"/>
          </a:xfrm>
          <a:prstGeom prst="rect">
            <a:avLst/>
          </a:prstGeom>
        </p:spPr>
      </p:pic>
      <p:pic>
        <p:nvPicPr>
          <p:cNvPr id="28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2" y="6454825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676774" y="6543878"/>
            <a:ext cx="4128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 flipV="1">
            <a:off x="2958204" y="42243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/>
          <p:cNvSpPr/>
          <p:nvPr/>
        </p:nvSpPr>
        <p:spPr>
          <a:xfrm flipV="1">
            <a:off x="2680542" y="306183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Oval 44"/>
          <p:cNvSpPr/>
          <p:nvPr/>
        </p:nvSpPr>
        <p:spPr>
          <a:xfrm flipV="1">
            <a:off x="3041850" y="223441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Oval 48"/>
          <p:cNvSpPr/>
          <p:nvPr/>
        </p:nvSpPr>
        <p:spPr>
          <a:xfrm flipV="1">
            <a:off x="3738690" y="161420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/>
          <p:cNvSpPr/>
          <p:nvPr/>
        </p:nvSpPr>
        <p:spPr>
          <a:xfrm flipV="1">
            <a:off x="5979865" y="500476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4" name="Oval 53"/>
          <p:cNvSpPr/>
          <p:nvPr/>
        </p:nvSpPr>
        <p:spPr>
          <a:xfrm flipV="1">
            <a:off x="5513502" y="168704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/>
          <p:cNvSpPr/>
          <p:nvPr/>
        </p:nvSpPr>
        <p:spPr>
          <a:xfrm flipV="1">
            <a:off x="6057165" y="262918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/>
          <p:cNvSpPr/>
          <p:nvPr/>
        </p:nvSpPr>
        <p:spPr>
          <a:xfrm flipV="1">
            <a:off x="6417225" y="3139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6" name="TextBox 65"/>
          <p:cNvSpPr txBox="1"/>
          <p:nvPr/>
        </p:nvSpPr>
        <p:spPr>
          <a:xfrm>
            <a:off x="6514524" y="3030052"/>
            <a:ext cx="197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In situ</a:t>
            </a:r>
            <a:r>
              <a:rPr lang="en-US" smtClean="0"/>
              <a:t> proximity</a:t>
            </a:r>
            <a:endParaRPr lang="da-DK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t="4297" r="18640" b="5134"/>
          <a:stretch/>
        </p:blipFill>
        <p:spPr>
          <a:xfrm>
            <a:off x="7112001" y="196849"/>
            <a:ext cx="1803400" cy="16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516942"/>
            <a:ext cx="3561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smtClean="0">
                <a:solidFill>
                  <a:srgbClr val="C00000"/>
                </a:solidFill>
              </a:rPr>
              <a:t>www.cami-challenge.org</a:t>
            </a:r>
            <a:endParaRPr lang="da-DK" sz="1600" b="1">
              <a:solidFill>
                <a:srgbClr val="C00000"/>
              </a:solidFill>
            </a:endParaRPr>
          </a:p>
        </p:txBody>
      </p:sp>
      <p:pic>
        <p:nvPicPr>
          <p:cNvPr id="1028" name="Picture 4" descr="CAMI Critical Assessment of Metagenome Interpre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19" y="125468"/>
            <a:ext cx="1212976" cy="116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4555" y="1284994"/>
            <a:ext cx="6138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Critical Assesment of Metagenome Interpretation</a:t>
            </a:r>
            <a:endParaRPr lang="da-DK" sz="4000"/>
          </a:p>
        </p:txBody>
      </p:sp>
      <p:sp>
        <p:nvSpPr>
          <p:cNvPr id="7" name="TextBox 6"/>
          <p:cNvSpPr txBox="1"/>
          <p:nvPr/>
        </p:nvSpPr>
        <p:spPr>
          <a:xfrm>
            <a:off x="2182274" y="2635041"/>
            <a:ext cx="474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Showcase </a:t>
            </a:r>
            <a:r>
              <a:rPr lang="en-US" sz="2400" b="1" u="sng" smtClean="0">
                <a:solidFill>
                  <a:schemeClr val="accent6"/>
                </a:solidFill>
              </a:rPr>
              <a:t>potentials</a:t>
            </a:r>
            <a:r>
              <a:rPr lang="en-US" sz="2400" smtClean="0"/>
              <a:t> and </a:t>
            </a:r>
            <a:r>
              <a:rPr lang="en-US" sz="2400" b="1" u="sng" smtClean="0">
                <a:solidFill>
                  <a:srgbClr val="C00000"/>
                </a:solidFill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3434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27078" y="1898830"/>
            <a:ext cx="4270147" cy="13339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smtClean="0">
                <a:solidFill>
                  <a:schemeClr val="accent6"/>
                </a:solidFill>
              </a:rPr>
              <a:t>mm</a:t>
            </a:r>
            <a:r>
              <a:rPr lang="en-US" sz="6000" smtClean="0"/>
              <a:t>genome</a:t>
            </a:r>
            <a:endParaRPr lang="da-DK" sz="6000"/>
          </a:p>
        </p:txBody>
      </p:sp>
      <p:sp>
        <p:nvSpPr>
          <p:cNvPr id="13" name="TextBox 12"/>
          <p:cNvSpPr txBox="1"/>
          <p:nvPr/>
        </p:nvSpPr>
        <p:spPr>
          <a:xfrm>
            <a:off x="2294373" y="3292485"/>
            <a:ext cx="428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A toolbox for reproducible genome extraction from metagenomes</a:t>
            </a:r>
            <a:endParaRPr lang="da-DK" sz="2000"/>
          </a:p>
        </p:txBody>
      </p:sp>
      <p:sp>
        <p:nvSpPr>
          <p:cNvPr id="14" name="Rectangle 13"/>
          <p:cNvSpPr/>
          <p:nvPr/>
        </p:nvSpPr>
        <p:spPr>
          <a:xfrm>
            <a:off x="3483758" y="5764054"/>
            <a:ext cx="2076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 b="1" smtClean="0">
                <a:solidFill>
                  <a:schemeClr val="accent6"/>
                </a:solidFill>
              </a:rPr>
              <a:t>goo.gl/ohCVPg</a:t>
            </a:r>
            <a:endParaRPr lang="da-DK" sz="2400" b="1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6263" y="5435500"/>
            <a:ext cx="3287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smtClean="0"/>
              <a:t>MadsAlbertsen/mmgenome</a:t>
            </a:r>
            <a:endParaRPr lang="da-DK" sz="2000"/>
          </a:p>
        </p:txBody>
      </p:sp>
      <p:pic>
        <p:nvPicPr>
          <p:cNvPr id="17" name="Picture 10" descr="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8" b="32533"/>
          <a:stretch/>
        </p:blipFill>
        <p:spPr bwMode="auto">
          <a:xfrm>
            <a:off x="2996825" y="4689140"/>
            <a:ext cx="3198638" cy="8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2" y="6454825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676774" y="6543878"/>
            <a:ext cx="4128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4832" y="6454825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4676774" y="6543878"/>
            <a:ext cx="4128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8783" y="2266855"/>
            <a:ext cx="61559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Unknown unkowns</a:t>
            </a:r>
            <a:endParaRPr lang="da-DK" sz="6000"/>
          </a:p>
        </p:txBody>
      </p:sp>
      <p:sp>
        <p:nvSpPr>
          <p:cNvPr id="6" name="TextBox 5"/>
          <p:cNvSpPr txBox="1"/>
          <p:nvPr/>
        </p:nvSpPr>
        <p:spPr>
          <a:xfrm>
            <a:off x="1441523" y="3610190"/>
            <a:ext cx="6518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“We </a:t>
            </a:r>
            <a:r>
              <a:rPr lang="en-US" sz="2400" b="1" i="1" smtClean="0">
                <a:solidFill>
                  <a:srgbClr val="C00000"/>
                </a:solidFill>
              </a:rPr>
              <a:t>pray</a:t>
            </a:r>
            <a:r>
              <a:rPr lang="en-US" sz="2400" i="1" smtClean="0"/>
              <a:t> that micro-diversity didn’t compromise the assembly and </a:t>
            </a:r>
            <a:r>
              <a:rPr lang="en-US" sz="2400" b="1" i="1" smtClean="0">
                <a:solidFill>
                  <a:srgbClr val="C00000"/>
                </a:solidFill>
              </a:rPr>
              <a:t>hope</a:t>
            </a:r>
            <a:r>
              <a:rPr lang="en-US" sz="2400" i="1" smtClean="0">
                <a:solidFill>
                  <a:srgbClr val="C00000"/>
                </a:solidFill>
              </a:rPr>
              <a:t> </a:t>
            </a:r>
            <a:r>
              <a:rPr lang="en-US" sz="2400" i="1" smtClean="0"/>
              <a:t>our key genes are present.”</a:t>
            </a:r>
            <a:endParaRPr lang="da-DK" sz="2400" i="1"/>
          </a:p>
        </p:txBody>
      </p:sp>
    </p:spTree>
    <p:extLst>
      <p:ext uri="{BB962C8B-B14F-4D97-AF65-F5344CB8AC3E}">
        <p14:creationId xmlns:p14="http://schemas.microsoft.com/office/powerpoint/2010/main" val="14003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2" y="6454825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676774" y="6543878"/>
            <a:ext cx="4128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9196"/>
          <a:stretch/>
        </p:blipFill>
        <p:spPr>
          <a:xfrm>
            <a:off x="6683733" y="1046340"/>
            <a:ext cx="2343830" cy="20724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18553" y="3352869"/>
            <a:ext cx="2076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 b="1" smtClean="0">
                <a:solidFill>
                  <a:schemeClr val="accent6"/>
                </a:solidFill>
              </a:rPr>
              <a:t>goo.gl/ohCVPg</a:t>
            </a:r>
            <a:endParaRPr lang="da-DK" sz="2400" b="1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8290" y="4973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@MadsAlbertsen85</a:t>
            </a:r>
            <a:endParaRPr lang="da-DK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670" y="536747"/>
            <a:ext cx="35424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marchpr.com/wp-content/uploads/2013/04/slideshare-logo-300x3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451" y="160198"/>
            <a:ext cx="328766" cy="3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48761" y="148253"/>
            <a:ext cx="198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slides: goo.gl/xxxxx</a:t>
            </a:r>
            <a:endParaRPr lang="da-DK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 descr="ANA_8328.jpe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37" y="947936"/>
            <a:ext cx="2566144" cy="17000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872210" y="97285"/>
            <a:ext cx="4685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Acknowledgements</a:t>
            </a:r>
            <a:endParaRPr lang="da-DK" sz="4400"/>
          </a:p>
        </p:txBody>
      </p:sp>
      <p:pic>
        <p:nvPicPr>
          <p:cNvPr id="1026" name="Picture 2" descr="Josh D. Neufeld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8" b="24506"/>
          <a:stretch/>
        </p:blipFill>
        <p:spPr bwMode="auto">
          <a:xfrm>
            <a:off x="205124" y="4057204"/>
            <a:ext cx="853066" cy="8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506" y="4063864"/>
            <a:ext cx="83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J. Neufield</a:t>
            </a:r>
          </a:p>
          <a:p>
            <a:r>
              <a:rPr lang="en-US" sz="1200" smtClean="0"/>
              <a:t>L. Sauder </a:t>
            </a:r>
          </a:p>
          <a:p>
            <a:endParaRPr lang="da-DK" sz="1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531" y="4556815"/>
            <a:ext cx="1353282" cy="3522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7100" y="4249759"/>
            <a:ext cx="1374555" cy="959650"/>
          </a:xfrm>
          <a:prstGeom prst="rect">
            <a:avLst/>
          </a:prstGeom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r="15511"/>
          <a:stretch/>
        </p:blipFill>
        <p:spPr bwMode="auto">
          <a:xfrm>
            <a:off x="7099954" y="4198960"/>
            <a:ext cx="785812" cy="97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2" b="11088"/>
          <a:stretch/>
        </p:blipFill>
        <p:spPr bwMode="auto">
          <a:xfrm>
            <a:off x="8013459" y="4198959"/>
            <a:ext cx="795125" cy="985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047552" y="5152880"/>
            <a:ext cx="863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 smtClean="0"/>
              <a:t>G.W. Tyson</a:t>
            </a:r>
            <a:endParaRPr lang="da-DK" sz="1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6800" y="2851392"/>
            <a:ext cx="897750" cy="108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5508" y="2851392"/>
            <a:ext cx="825478" cy="108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72" y="2946322"/>
            <a:ext cx="1802945" cy="5879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98402" y="3906005"/>
            <a:ext cx="93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C. </a:t>
            </a:r>
            <a:r>
              <a:rPr lang="en-US" sz="1200" dirty="0" err="1" smtClean="0"/>
              <a:t>Dorringer</a:t>
            </a:r>
            <a:endParaRPr lang="da-DK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914419" y="390600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H. </a:t>
            </a:r>
            <a:r>
              <a:rPr lang="en-US" sz="1200" dirty="0" err="1" smtClean="0"/>
              <a:t>Daims</a:t>
            </a:r>
            <a:endParaRPr lang="da-DK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894726" y="5156073"/>
            <a:ext cx="1032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 smtClean="0"/>
              <a:t>P. </a:t>
            </a:r>
            <a:r>
              <a:rPr lang="da-DK" sz="1200" dirty="0" err="1" smtClean="0"/>
              <a:t>Hugenholtz</a:t>
            </a:r>
            <a:endParaRPr lang="da-DK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-24825" y="3500798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University of Vienna</a:t>
            </a:r>
            <a:endParaRPr lang="da-DK" dirty="0"/>
          </a:p>
        </p:txBody>
      </p:sp>
      <p:pic>
        <p:nvPicPr>
          <p:cNvPr id="1028" name="Picture 4" descr="http://dornsife.usc.edu/tools/mytools/PersonnelInfoSystem/DOC/Faculty/ERTH/photo_1003571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55" y="5979808"/>
            <a:ext cx="811448" cy="8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\\BIO.AAU.DK\Users\cakr\Desktop\Logo BIO\AAU_LOGO_RGB_UK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02" y="1329456"/>
            <a:ext cx="1282669" cy="105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32681" y="1263622"/>
            <a:ext cx="2204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Per H. Nielsen</a:t>
            </a:r>
          </a:p>
          <a:p>
            <a:r>
              <a:rPr lang="en-US" smtClean="0"/>
              <a:t>Søren M. Karst</a:t>
            </a:r>
          </a:p>
          <a:p>
            <a:r>
              <a:rPr lang="en-US" smtClean="0"/>
              <a:t>Rasmus H. Kirkegaard</a:t>
            </a:r>
          </a:p>
          <a:p>
            <a:r>
              <a:rPr lang="en-US" smtClean="0"/>
              <a:t>Simon J. McIlroy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7270" y="6394455"/>
            <a:ext cx="1933575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54" y="6057353"/>
            <a:ext cx="77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K. Nelson</a:t>
            </a:r>
          </a:p>
          <a:p>
            <a:r>
              <a:rPr lang="en-US" sz="1200" smtClean="0"/>
              <a:t>S. </a:t>
            </a:r>
            <a:r>
              <a:rPr lang="da-DK" sz="1200" smtClean="0"/>
              <a:t>Ishii</a:t>
            </a:r>
          </a:p>
          <a:p>
            <a:r>
              <a:rPr lang="en-US" sz="1200"/>
              <a:t>S. </a:t>
            </a:r>
            <a:r>
              <a:rPr lang="da-DK" sz="1200" smtClean="0"/>
              <a:t>Ishii</a:t>
            </a:r>
            <a:endParaRPr lang="da-DK" sz="120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7270" y="5909480"/>
            <a:ext cx="1447800" cy="4667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08937" y="2851392"/>
            <a:ext cx="808328" cy="107135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971795" y="3906004"/>
            <a:ext cx="563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A. Loy</a:t>
            </a:r>
            <a:endParaRPr lang="da-DK" sz="1200" dirty="0"/>
          </a:p>
        </p:txBody>
      </p:sp>
      <p:pic>
        <p:nvPicPr>
          <p:cNvPr id="1030" name="Picture 6" descr="http://www.microbial-ecology.net/images/wagner3.jp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" r="10315"/>
          <a:stretch/>
        </p:blipFill>
        <p:spPr bwMode="auto">
          <a:xfrm>
            <a:off x="4709185" y="2850142"/>
            <a:ext cx="787400" cy="107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664560" y="3906003"/>
            <a:ext cx="87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M. Wagner</a:t>
            </a:r>
            <a:endParaRPr lang="da-DK" sz="1200" dirty="0"/>
          </a:p>
        </p:txBody>
      </p:sp>
      <p:pic>
        <p:nvPicPr>
          <p:cNvPr id="1032" name="Picture 8" descr="http://www.microbial-ecology.net/images/moeller.jp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2"/>
          <a:stretch/>
        </p:blipFill>
        <p:spPr bwMode="auto">
          <a:xfrm>
            <a:off x="5588505" y="2848376"/>
            <a:ext cx="739018" cy="108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552038" y="3906720"/>
            <a:ext cx="8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F. Moeller</a:t>
            </a:r>
            <a:endParaRPr lang="da-DK" sz="1200" dirty="0"/>
          </a:p>
        </p:txBody>
      </p:sp>
      <p:pic>
        <p:nvPicPr>
          <p:cNvPr id="1034" name="Picture 10" descr="http://www.howtobecomeaprofessor.com/wp-content/uploads/2014/03/rattei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77" y="5600342"/>
            <a:ext cx="962260" cy="72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3434" y="5662016"/>
            <a:ext cx="2006895" cy="78798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208004" y="6299976"/>
            <a:ext cx="685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T. Rattei</a:t>
            </a:r>
            <a:endParaRPr lang="da-DK" sz="1200" dirty="0"/>
          </a:p>
        </p:txBody>
      </p:sp>
      <p:pic>
        <p:nvPicPr>
          <p:cNvPr id="1036" name="Picture 12" descr="Andreas Schram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4" y="5025887"/>
            <a:ext cx="695575" cy="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1431" y="5688924"/>
            <a:ext cx="935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A. Schramm</a:t>
            </a:r>
            <a:endParaRPr lang="da-DK" sz="12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4616" y="5028950"/>
            <a:ext cx="572654" cy="69251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07265" y="569368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</a:t>
            </a:r>
            <a:r>
              <a:rPr lang="en-US" sz="1200" smtClean="0"/>
              <a:t>. Lund</a:t>
            </a:r>
            <a:endParaRPr lang="da-DK" sz="12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53167" y="5179723"/>
            <a:ext cx="1769868" cy="39041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86947" y="4314313"/>
            <a:ext cx="1460980" cy="73049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856956" y="4247584"/>
            <a:ext cx="90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  <a:r>
              <a:rPr lang="en-US" sz="1200" smtClean="0"/>
              <a:t>. Kuhl</a:t>
            </a:r>
          </a:p>
          <a:p>
            <a:r>
              <a:rPr lang="en-US" sz="1200" smtClean="0"/>
              <a:t>L. Behrendt</a:t>
            </a:r>
            <a:endParaRPr lang="da-DK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69745" y="4310189"/>
            <a:ext cx="765393" cy="8235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573262" y="5264130"/>
            <a:ext cx="825630" cy="102935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557095" y="6287142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M. Sommer</a:t>
            </a:r>
            <a:endParaRPr lang="da-DK" sz="12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484897" y="5264129"/>
            <a:ext cx="889102" cy="103584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557115" y="6287142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C. Munch</a:t>
            </a:r>
            <a:endParaRPr lang="da-DK" sz="12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4931538" y="5764614"/>
            <a:ext cx="1262778" cy="24032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6575447" y="-48128"/>
            <a:ext cx="2592618" cy="40572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445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516942"/>
            <a:ext cx="3561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smtClean="0">
                <a:solidFill>
                  <a:srgbClr val="C00000"/>
                </a:solidFill>
              </a:rPr>
              <a:t>www.cami-challenge.org</a:t>
            </a:r>
            <a:endParaRPr lang="da-DK" sz="1600" b="1">
              <a:solidFill>
                <a:srgbClr val="C00000"/>
              </a:solidFill>
            </a:endParaRPr>
          </a:p>
        </p:txBody>
      </p:sp>
      <p:pic>
        <p:nvPicPr>
          <p:cNvPr id="1028" name="Picture 4" descr="CAMI Critical Assessment of Metagenome Interpre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19" y="125468"/>
            <a:ext cx="1212976" cy="116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4555" y="1284994"/>
            <a:ext cx="6138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Critical Assesment of Metagenome Interpretation</a:t>
            </a:r>
            <a:endParaRPr lang="da-DK" sz="4000"/>
          </a:p>
        </p:txBody>
      </p:sp>
      <p:sp>
        <p:nvSpPr>
          <p:cNvPr id="7" name="TextBox 6"/>
          <p:cNvSpPr txBox="1"/>
          <p:nvPr/>
        </p:nvSpPr>
        <p:spPr>
          <a:xfrm>
            <a:off x="1428414" y="2635041"/>
            <a:ext cx="625119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Showcase </a:t>
            </a:r>
            <a:r>
              <a:rPr lang="en-US" sz="2400" b="1" u="sng" smtClean="0">
                <a:solidFill>
                  <a:schemeClr val="accent6"/>
                </a:solidFill>
              </a:rPr>
              <a:t>potentials</a:t>
            </a:r>
            <a:r>
              <a:rPr lang="en-US" sz="2400" smtClean="0"/>
              <a:t> and </a:t>
            </a:r>
            <a:r>
              <a:rPr lang="en-US" sz="2400" b="1" u="sng" smtClean="0">
                <a:solidFill>
                  <a:srgbClr val="C00000"/>
                </a:solidFill>
              </a:rPr>
              <a:t>limitations</a:t>
            </a:r>
          </a:p>
          <a:p>
            <a:pPr algn="ctr"/>
            <a:endParaRPr lang="en-US" sz="2400" b="1" u="sng" smtClean="0">
              <a:solidFill>
                <a:srgbClr val="C00000"/>
              </a:solidFill>
            </a:endParaRPr>
          </a:p>
          <a:p>
            <a:pPr algn="ctr"/>
            <a:r>
              <a:rPr lang="en-US" sz="2400" smtClean="0">
                <a:solidFill>
                  <a:srgbClr val="C00000"/>
                </a:solidFill>
              </a:rPr>
              <a:t>The implication of lack of reference genomes on </a:t>
            </a:r>
          </a:p>
          <a:p>
            <a:pPr algn="ctr"/>
            <a:r>
              <a:rPr lang="en-US" sz="2400" smtClean="0">
                <a:solidFill>
                  <a:srgbClr val="C00000"/>
                </a:solidFill>
              </a:rPr>
              <a:t>taxonomic classification</a:t>
            </a:r>
          </a:p>
          <a:p>
            <a:pPr algn="ctr"/>
            <a:endParaRPr lang="en-US" sz="2400">
              <a:solidFill>
                <a:srgbClr val="C00000"/>
              </a:solidFill>
            </a:endParaRPr>
          </a:p>
          <a:p>
            <a:pPr algn="ctr"/>
            <a:r>
              <a:rPr lang="en-US" sz="2400" smtClean="0">
                <a:solidFill>
                  <a:srgbClr val="C00000"/>
                </a:solidFill>
              </a:rPr>
              <a:t>The impact of micro-diversity on</a:t>
            </a:r>
          </a:p>
          <a:p>
            <a:pPr algn="ctr"/>
            <a:r>
              <a:rPr lang="en-US" sz="2400" smtClean="0">
                <a:solidFill>
                  <a:srgbClr val="C00000"/>
                </a:solidFill>
              </a:rPr>
              <a:t>assembly and </a:t>
            </a:r>
          </a:p>
          <a:p>
            <a:pPr algn="ctr"/>
            <a:r>
              <a:rPr lang="en-US" sz="2400">
                <a:solidFill>
                  <a:srgbClr val="C00000"/>
                </a:solidFill>
              </a:rPr>
              <a:t>g</a:t>
            </a:r>
            <a:r>
              <a:rPr lang="en-US" sz="2400" smtClean="0">
                <a:solidFill>
                  <a:srgbClr val="C00000"/>
                </a:solidFill>
              </a:rPr>
              <a:t>enome completeness metrics</a:t>
            </a:r>
          </a:p>
          <a:p>
            <a:pPr algn="ctr"/>
            <a:endParaRPr lang="en-US" sz="2400" b="1" u="sng" smtClean="0">
              <a:solidFill>
                <a:srgbClr val="C00000"/>
              </a:solidFill>
            </a:endParaRPr>
          </a:p>
          <a:p>
            <a:pPr algn="ctr"/>
            <a:r>
              <a:rPr lang="en-US" sz="2400" b="1" smtClean="0">
                <a:solidFill>
                  <a:schemeClr val="accent6"/>
                </a:solidFill>
              </a:rPr>
              <a:t>More visualisations, please.</a:t>
            </a:r>
            <a:endParaRPr lang="da-DK" sz="2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pic>
        <p:nvPicPr>
          <p:cNvPr id="10" name="Picture 2" descr="http://genomesunzipped.org/wp-content/uploads/2011/02/hiseq_2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4" y="1519981"/>
            <a:ext cx="1800000" cy="13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8" y="1519981"/>
            <a:ext cx="2160000" cy="144769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457533" y="2079177"/>
            <a:ext cx="0" cy="329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06848" y="1328361"/>
            <a:ext cx="47243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/>
              <a:t>Sequence</a:t>
            </a:r>
          </a:p>
          <a:p>
            <a:pPr algn="ctr"/>
            <a:endParaRPr lang="en-US" sz="3600"/>
          </a:p>
          <a:p>
            <a:pPr algn="ctr"/>
            <a:r>
              <a:rPr lang="en-US" sz="3600" smtClean="0"/>
              <a:t>Assemble</a:t>
            </a:r>
          </a:p>
          <a:p>
            <a:pPr algn="ctr"/>
            <a:endParaRPr lang="en-US" sz="3600" smtClean="0"/>
          </a:p>
          <a:p>
            <a:pPr algn="ctr"/>
            <a:r>
              <a:rPr lang="en-US" sz="3600" smtClean="0">
                <a:solidFill>
                  <a:srgbClr val="C00000"/>
                </a:solidFill>
              </a:rPr>
              <a:t>Compare to database</a:t>
            </a:r>
          </a:p>
          <a:p>
            <a:pPr algn="ctr"/>
            <a:r>
              <a:rPr lang="en-US" smtClean="0"/>
              <a:t>(BLAST vs. NCBI RefSeq)</a:t>
            </a:r>
            <a:endParaRPr lang="en-US"/>
          </a:p>
          <a:p>
            <a:pPr algn="ctr"/>
            <a:endParaRPr lang="en-US" sz="3600"/>
          </a:p>
          <a:p>
            <a:pPr algn="ctr"/>
            <a:r>
              <a:rPr lang="en-US" sz="3600" smtClean="0">
                <a:solidFill>
                  <a:srgbClr val="C00000"/>
                </a:solidFill>
              </a:rPr>
              <a:t>Taxonomic Classification</a:t>
            </a:r>
          </a:p>
          <a:p>
            <a:pPr algn="ctr"/>
            <a:r>
              <a:rPr lang="en-US" smtClean="0"/>
              <a:t>(MEGAN)</a:t>
            </a:r>
            <a:endParaRPr lang="en-US" sz="3600" smtClean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57529" y="3156861"/>
            <a:ext cx="0" cy="329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57525" y="4541765"/>
            <a:ext cx="0" cy="329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615736"/>
            <a:ext cx="6007100" cy="553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84325" y="476250"/>
            <a:ext cx="321627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Oval 2"/>
          <p:cNvSpPr/>
          <p:nvPr/>
        </p:nvSpPr>
        <p:spPr>
          <a:xfrm>
            <a:off x="1962150" y="2943225"/>
            <a:ext cx="357187" cy="35718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/>
          <p:cNvSpPr/>
          <p:nvPr/>
        </p:nvSpPr>
        <p:spPr>
          <a:xfrm>
            <a:off x="1881187" y="3354173"/>
            <a:ext cx="88106" cy="8810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/>
          <p:cNvSpPr/>
          <p:nvPr/>
        </p:nvSpPr>
        <p:spPr>
          <a:xfrm>
            <a:off x="5475922" y="626949"/>
            <a:ext cx="231934" cy="23193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/>
          <p:cNvSpPr/>
          <p:nvPr/>
        </p:nvSpPr>
        <p:spPr>
          <a:xfrm>
            <a:off x="5270179" y="1107281"/>
            <a:ext cx="208801" cy="20880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/>
          <p:cNvSpPr/>
          <p:nvPr/>
        </p:nvSpPr>
        <p:spPr>
          <a:xfrm>
            <a:off x="5521809" y="8629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/>
          <p:cNvSpPr/>
          <p:nvPr/>
        </p:nvSpPr>
        <p:spPr>
          <a:xfrm>
            <a:off x="5540858" y="1073316"/>
            <a:ext cx="108000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/>
          <p:cNvSpPr/>
          <p:nvPr/>
        </p:nvSpPr>
        <p:spPr>
          <a:xfrm>
            <a:off x="5548002" y="1266198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/>
          <p:cNvSpPr/>
          <p:nvPr/>
        </p:nvSpPr>
        <p:spPr>
          <a:xfrm>
            <a:off x="5503001" y="141084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/>
          <p:cNvSpPr/>
          <p:nvPr/>
        </p:nvSpPr>
        <p:spPr>
          <a:xfrm>
            <a:off x="5531576" y="1626742"/>
            <a:ext cx="126000" cy="12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/>
          <p:cNvSpPr/>
          <p:nvPr/>
        </p:nvSpPr>
        <p:spPr>
          <a:xfrm>
            <a:off x="5531576" y="1814067"/>
            <a:ext cx="126000" cy="12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Oval 26"/>
          <p:cNvSpPr/>
          <p:nvPr/>
        </p:nvSpPr>
        <p:spPr>
          <a:xfrm>
            <a:off x="5522051" y="199269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Oval 27"/>
          <p:cNvSpPr/>
          <p:nvPr/>
        </p:nvSpPr>
        <p:spPr>
          <a:xfrm>
            <a:off x="5287101" y="178314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/>
          <p:cNvSpPr/>
          <p:nvPr/>
        </p:nvSpPr>
        <p:spPr>
          <a:xfrm>
            <a:off x="5122001" y="184347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/>
          <p:cNvSpPr/>
          <p:nvPr/>
        </p:nvSpPr>
        <p:spPr>
          <a:xfrm>
            <a:off x="5297304" y="219272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/>
          <p:cNvSpPr/>
          <p:nvPr/>
        </p:nvSpPr>
        <p:spPr>
          <a:xfrm>
            <a:off x="5503679" y="217684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/>
          <p:cNvSpPr/>
          <p:nvPr/>
        </p:nvSpPr>
        <p:spPr>
          <a:xfrm>
            <a:off x="5503679" y="236417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/>
          <p:cNvSpPr/>
          <p:nvPr/>
        </p:nvSpPr>
        <p:spPr>
          <a:xfrm>
            <a:off x="5522729" y="257372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/>
          <p:cNvSpPr/>
          <p:nvPr/>
        </p:nvSpPr>
        <p:spPr>
          <a:xfrm>
            <a:off x="5248976" y="2519749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/>
          <p:cNvSpPr/>
          <p:nvPr/>
        </p:nvSpPr>
        <p:spPr>
          <a:xfrm>
            <a:off x="5502976" y="274199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/>
          <p:cNvSpPr/>
          <p:nvPr/>
        </p:nvSpPr>
        <p:spPr>
          <a:xfrm>
            <a:off x="4721406" y="2681573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Oval 36"/>
          <p:cNvSpPr/>
          <p:nvPr/>
        </p:nvSpPr>
        <p:spPr>
          <a:xfrm>
            <a:off x="5533072" y="2961592"/>
            <a:ext cx="126000" cy="12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/>
          <p:cNvSpPr/>
          <p:nvPr/>
        </p:nvSpPr>
        <p:spPr>
          <a:xfrm>
            <a:off x="5502759" y="312119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Oval 38"/>
          <p:cNvSpPr/>
          <p:nvPr/>
        </p:nvSpPr>
        <p:spPr>
          <a:xfrm>
            <a:off x="5267004" y="3015484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Oval 39"/>
          <p:cNvSpPr/>
          <p:nvPr/>
        </p:nvSpPr>
        <p:spPr>
          <a:xfrm>
            <a:off x="5251129" y="3375791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/>
          <p:cNvSpPr/>
          <p:nvPr/>
        </p:nvSpPr>
        <p:spPr>
          <a:xfrm>
            <a:off x="5522052" y="332570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/>
          <p:cNvSpPr/>
          <p:nvPr/>
        </p:nvSpPr>
        <p:spPr>
          <a:xfrm>
            <a:off x="5504858" y="34941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/>
          <p:cNvSpPr/>
          <p:nvPr/>
        </p:nvSpPr>
        <p:spPr>
          <a:xfrm>
            <a:off x="5483425" y="3682315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/>
          <p:cNvSpPr/>
          <p:nvPr/>
        </p:nvSpPr>
        <p:spPr>
          <a:xfrm>
            <a:off x="5378087" y="5665214"/>
            <a:ext cx="432000" cy="43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Oval 44"/>
          <p:cNvSpPr/>
          <p:nvPr/>
        </p:nvSpPr>
        <p:spPr>
          <a:xfrm>
            <a:off x="5505385" y="559666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/>
          <p:cNvSpPr/>
          <p:nvPr/>
        </p:nvSpPr>
        <p:spPr>
          <a:xfrm>
            <a:off x="5548735" y="5456480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/>
          <p:cNvSpPr/>
          <p:nvPr/>
        </p:nvSpPr>
        <p:spPr>
          <a:xfrm>
            <a:off x="5103477" y="5258838"/>
            <a:ext cx="108000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Oval 47"/>
          <p:cNvSpPr/>
          <p:nvPr/>
        </p:nvSpPr>
        <p:spPr>
          <a:xfrm>
            <a:off x="5303752" y="524257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Oval 48"/>
          <p:cNvSpPr/>
          <p:nvPr/>
        </p:nvSpPr>
        <p:spPr>
          <a:xfrm>
            <a:off x="5501671" y="523149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/>
          <p:cNvSpPr/>
          <p:nvPr/>
        </p:nvSpPr>
        <p:spPr>
          <a:xfrm>
            <a:off x="5396296" y="4916528"/>
            <a:ext cx="396000" cy="39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/>
          <p:cNvSpPr/>
          <p:nvPr/>
        </p:nvSpPr>
        <p:spPr>
          <a:xfrm>
            <a:off x="5515360" y="484747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/>
          <p:cNvSpPr/>
          <p:nvPr/>
        </p:nvSpPr>
        <p:spPr>
          <a:xfrm>
            <a:off x="5399099" y="4539077"/>
            <a:ext cx="396000" cy="39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Oval 52"/>
          <p:cNvSpPr/>
          <p:nvPr/>
        </p:nvSpPr>
        <p:spPr>
          <a:xfrm>
            <a:off x="5413926" y="4367197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4" name="Oval 53"/>
          <p:cNvSpPr/>
          <p:nvPr/>
        </p:nvSpPr>
        <p:spPr>
          <a:xfrm>
            <a:off x="5345448" y="4106489"/>
            <a:ext cx="504000" cy="50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/>
          <p:cNvSpPr/>
          <p:nvPr/>
        </p:nvSpPr>
        <p:spPr>
          <a:xfrm>
            <a:off x="4938513" y="4225869"/>
            <a:ext cx="432000" cy="43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/>
          <p:cNvSpPr/>
          <p:nvPr/>
        </p:nvSpPr>
        <p:spPr>
          <a:xfrm>
            <a:off x="5433655" y="4006496"/>
            <a:ext cx="324000" cy="32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/>
          <p:cNvSpPr/>
          <p:nvPr/>
        </p:nvSpPr>
        <p:spPr>
          <a:xfrm>
            <a:off x="5486036" y="3869670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34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615736"/>
            <a:ext cx="6007100" cy="553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84324" y="518160"/>
            <a:ext cx="3231515" cy="66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xtBox 5"/>
          <p:cNvSpPr txBox="1"/>
          <p:nvPr/>
        </p:nvSpPr>
        <p:spPr>
          <a:xfrm>
            <a:off x="704850" y="641985"/>
            <a:ext cx="3663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C00000"/>
                </a:solidFill>
              </a:rPr>
              <a:t>The simplest metagenome in the world</a:t>
            </a:r>
            <a:endParaRPr lang="da-DK" sz="3600"/>
          </a:p>
        </p:txBody>
      </p:sp>
      <p:sp>
        <p:nvSpPr>
          <p:cNvPr id="3" name="TextBox 2"/>
          <p:cNvSpPr txBox="1"/>
          <p:nvPr/>
        </p:nvSpPr>
        <p:spPr>
          <a:xfrm>
            <a:off x="104775" y="6242050"/>
            <a:ext cx="3387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>
                <a:solidFill>
                  <a:srgbClr val="FF0000"/>
                </a:solidFill>
              </a:rPr>
              <a:t>Accumulibacter</a:t>
            </a:r>
            <a:r>
              <a:rPr lang="en-US" sz="1400" b="1" smtClean="0">
                <a:solidFill>
                  <a:srgbClr val="FF0000"/>
                </a:solidFill>
              </a:rPr>
              <a:t> (Class Betaproteobacteria) </a:t>
            </a:r>
          </a:p>
          <a:p>
            <a:r>
              <a:rPr lang="en-US" sz="1400" b="1" i="1" smtClean="0">
                <a:solidFill>
                  <a:srgbClr val="0000FF"/>
                </a:solidFill>
              </a:rPr>
              <a:t>Nitrospira</a:t>
            </a:r>
            <a:r>
              <a:rPr lang="en-US" sz="1400" b="1" smtClean="0">
                <a:solidFill>
                  <a:srgbClr val="0000FF"/>
                </a:solidFill>
              </a:rPr>
              <a:t> (Class Nitrospira)</a:t>
            </a:r>
            <a:endParaRPr lang="da-DK" sz="14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4324" y="518160"/>
            <a:ext cx="3231515" cy="66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xtBox 5"/>
          <p:cNvSpPr txBox="1"/>
          <p:nvPr/>
        </p:nvSpPr>
        <p:spPr>
          <a:xfrm>
            <a:off x="704850" y="641985"/>
            <a:ext cx="3663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C00000"/>
                </a:solidFill>
              </a:rPr>
              <a:t>The simplest metagenome in the world</a:t>
            </a:r>
            <a:endParaRPr lang="da-DK" sz="3600"/>
          </a:p>
        </p:txBody>
      </p:sp>
      <p:sp>
        <p:nvSpPr>
          <p:cNvPr id="8" name="TextBox 7"/>
          <p:cNvSpPr txBox="1"/>
          <p:nvPr/>
        </p:nvSpPr>
        <p:spPr>
          <a:xfrm>
            <a:off x="3386462" y="4810504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Reads</a:t>
            </a:r>
            <a:endParaRPr lang="da-DK"/>
          </a:p>
        </p:txBody>
      </p:sp>
      <p:sp>
        <p:nvSpPr>
          <p:cNvPr id="9" name="TextBox 8"/>
          <p:cNvSpPr txBox="1"/>
          <p:nvPr/>
        </p:nvSpPr>
        <p:spPr>
          <a:xfrm>
            <a:off x="4776539" y="481050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Assembly</a:t>
            </a:r>
            <a:endParaRPr lang="da-DK"/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75" y="556244"/>
            <a:ext cx="2170231" cy="19982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2" name="Rectangle 21"/>
          <p:cNvSpPr/>
          <p:nvPr/>
        </p:nvSpPr>
        <p:spPr>
          <a:xfrm>
            <a:off x="5105400" y="390525"/>
            <a:ext cx="1381125" cy="459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1545282" y="5638185"/>
            <a:ext cx="6356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Remember to correct for read abundance</a:t>
            </a:r>
            <a:endParaRPr lang="da-DK" sz="2800" b="1"/>
          </a:p>
        </p:txBody>
      </p:sp>
      <p:sp>
        <p:nvSpPr>
          <p:cNvPr id="4" name="Rectangle 3"/>
          <p:cNvSpPr/>
          <p:nvPr/>
        </p:nvSpPr>
        <p:spPr>
          <a:xfrm>
            <a:off x="3354458" y="2955395"/>
            <a:ext cx="360000" cy="18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ctangle 19"/>
          <p:cNvSpPr/>
          <p:nvPr/>
        </p:nvSpPr>
        <p:spPr>
          <a:xfrm>
            <a:off x="3830278" y="4738103"/>
            <a:ext cx="360000" cy="18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ctangle 24"/>
          <p:cNvSpPr/>
          <p:nvPr/>
        </p:nvSpPr>
        <p:spPr>
          <a:xfrm>
            <a:off x="4892039" y="3858935"/>
            <a:ext cx="360000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Rectangle 25"/>
          <p:cNvSpPr/>
          <p:nvPr/>
        </p:nvSpPr>
        <p:spPr>
          <a:xfrm>
            <a:off x="5368700" y="3858935"/>
            <a:ext cx="360000" cy="900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xtBox 4"/>
          <p:cNvSpPr txBox="1"/>
          <p:nvPr/>
        </p:nvSpPr>
        <p:spPr>
          <a:xfrm>
            <a:off x="3289745" y="267669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99%</a:t>
            </a:r>
            <a:endParaRPr lang="da-DK" sz="1600"/>
          </a:p>
        </p:txBody>
      </p:sp>
      <p:sp>
        <p:nvSpPr>
          <p:cNvPr id="27" name="TextBox 26"/>
          <p:cNvSpPr txBox="1"/>
          <p:nvPr/>
        </p:nvSpPr>
        <p:spPr>
          <a:xfrm>
            <a:off x="3780935" y="4434066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1 %</a:t>
            </a:r>
            <a:endParaRPr lang="da-DK" sz="1600"/>
          </a:p>
        </p:txBody>
      </p:sp>
      <p:sp>
        <p:nvSpPr>
          <p:cNvPr id="28" name="TextBox 27"/>
          <p:cNvSpPr txBox="1"/>
          <p:nvPr/>
        </p:nvSpPr>
        <p:spPr>
          <a:xfrm>
            <a:off x="4811297" y="358121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50%</a:t>
            </a:r>
            <a:endParaRPr lang="da-DK" sz="1600"/>
          </a:p>
        </p:txBody>
      </p:sp>
      <p:sp>
        <p:nvSpPr>
          <p:cNvPr id="29" name="TextBox 28"/>
          <p:cNvSpPr txBox="1"/>
          <p:nvPr/>
        </p:nvSpPr>
        <p:spPr>
          <a:xfrm>
            <a:off x="5278433" y="358121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50%</a:t>
            </a:r>
            <a:endParaRPr lang="da-DK" sz="160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152211" y="2714790"/>
            <a:ext cx="0" cy="2116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029480" y="4806086"/>
            <a:ext cx="30288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2082454" y="3619128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Abundance (%)</a:t>
            </a:r>
            <a:endParaRPr lang="da-DK"/>
          </a:p>
        </p:txBody>
      </p:sp>
      <p:sp>
        <p:nvSpPr>
          <p:cNvPr id="36" name="TextBox 35"/>
          <p:cNvSpPr txBox="1"/>
          <p:nvPr/>
        </p:nvSpPr>
        <p:spPr>
          <a:xfrm>
            <a:off x="104775" y="6242050"/>
            <a:ext cx="3387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>
                <a:solidFill>
                  <a:srgbClr val="FF0000"/>
                </a:solidFill>
              </a:rPr>
              <a:t>Accumulibacter</a:t>
            </a:r>
            <a:r>
              <a:rPr lang="en-US" sz="1400" b="1" smtClean="0">
                <a:solidFill>
                  <a:srgbClr val="FF0000"/>
                </a:solidFill>
              </a:rPr>
              <a:t> (Class Betaproteobacteria) </a:t>
            </a:r>
          </a:p>
          <a:p>
            <a:r>
              <a:rPr lang="en-US" sz="1400" b="1" i="1" smtClean="0">
                <a:solidFill>
                  <a:srgbClr val="0000FF"/>
                </a:solidFill>
              </a:rPr>
              <a:t>Nitrospira</a:t>
            </a:r>
            <a:r>
              <a:rPr lang="en-US" sz="1400" b="1" smtClean="0">
                <a:solidFill>
                  <a:srgbClr val="0000FF"/>
                </a:solidFill>
              </a:rPr>
              <a:t> (Class Nitrospira)</a:t>
            </a:r>
            <a:endParaRPr lang="da-DK" sz="14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76" y="1998500"/>
            <a:ext cx="3957452" cy="2652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14" y="6585732"/>
            <a:ext cx="2998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smtClean="0"/>
              <a:t>Visualisation: Ray Cloud Browser (S. Boisvert)</a:t>
            </a:r>
            <a:endParaRPr lang="da-DK" sz="1200"/>
          </a:p>
        </p:txBody>
      </p:sp>
      <p:sp>
        <p:nvSpPr>
          <p:cNvPr id="5" name="TextBox 4"/>
          <p:cNvSpPr txBox="1"/>
          <p:nvPr/>
        </p:nvSpPr>
        <p:spPr>
          <a:xfrm>
            <a:off x="2772903" y="814675"/>
            <a:ext cx="34579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mtClean="0"/>
              <a:t>Assembly</a:t>
            </a:r>
            <a:endParaRPr lang="da-DK" sz="6600"/>
          </a:p>
        </p:txBody>
      </p:sp>
      <p:sp>
        <p:nvSpPr>
          <p:cNvPr id="41" name="TextBox 40"/>
          <p:cNvSpPr txBox="1"/>
          <p:nvPr/>
        </p:nvSpPr>
        <p:spPr>
          <a:xfrm>
            <a:off x="2670281" y="4755674"/>
            <a:ext cx="3663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/>
              <a:t>... of the simplest metagenome in the world</a:t>
            </a:r>
            <a:endParaRPr lang="da-DK" sz="2400" b="1" i="1"/>
          </a:p>
        </p:txBody>
      </p:sp>
    </p:spTree>
    <p:extLst>
      <p:ext uri="{BB962C8B-B14F-4D97-AF65-F5344CB8AC3E}">
        <p14:creationId xmlns:p14="http://schemas.microsoft.com/office/powerpoint/2010/main" val="7942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BIO.AAU.DK\Users\cakr\Desktop\Logo BIO\AAU_LOGO_RGB_U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9"/>
          <a:stretch/>
        </p:blipFill>
        <p:spPr bwMode="auto">
          <a:xfrm>
            <a:off x="8494831" y="6454823"/>
            <a:ext cx="854248" cy="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6774" y="6559918"/>
            <a:ext cx="4149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cap="small" dirty="0" smtClean="0">
                <a:solidFill>
                  <a:srgbClr val="211A52"/>
                </a:solidFill>
              </a:rPr>
              <a:t>Center </a:t>
            </a:r>
            <a:r>
              <a:rPr lang="da-DK" sz="1400" cap="small" dirty="0">
                <a:solidFill>
                  <a:srgbClr val="211A52"/>
                </a:solidFill>
              </a:rPr>
              <a:t>for Microbial Communities | Aalborg </a:t>
            </a:r>
            <a:r>
              <a:rPr lang="da-DK" sz="1400" cap="small" dirty="0" smtClean="0">
                <a:solidFill>
                  <a:srgbClr val="211A52"/>
                </a:solidFill>
              </a:rPr>
              <a:t>University</a:t>
            </a:r>
            <a:endParaRPr lang="da-DK" sz="1400" cap="small" dirty="0">
              <a:solidFill>
                <a:srgbClr val="211A5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" b="5419"/>
          <a:stretch/>
        </p:blipFill>
        <p:spPr>
          <a:xfrm>
            <a:off x="933435" y="298326"/>
            <a:ext cx="7817070" cy="58326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0" y="6029325"/>
            <a:ext cx="504825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extBox 2"/>
          <p:cNvSpPr txBox="1"/>
          <p:nvPr/>
        </p:nvSpPr>
        <p:spPr>
          <a:xfrm>
            <a:off x="2852657" y="6054281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Coverage (Abundance)</a:t>
            </a:r>
            <a:endParaRPr lang="da-DK"/>
          </a:p>
        </p:txBody>
      </p:sp>
      <p:sp>
        <p:nvSpPr>
          <p:cNvPr id="6" name="TextBox 5"/>
          <p:cNvSpPr txBox="1"/>
          <p:nvPr/>
        </p:nvSpPr>
        <p:spPr>
          <a:xfrm>
            <a:off x="0" y="6399236"/>
            <a:ext cx="175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Reads: 2x250 bp MiSeq</a:t>
            </a:r>
          </a:p>
          <a:p>
            <a:r>
              <a:rPr lang="en-US" sz="1200" b="1" smtClean="0">
                <a:solidFill>
                  <a:schemeClr val="bg1">
                    <a:lumMod val="50000"/>
                  </a:schemeClr>
                </a:solidFill>
              </a:rPr>
              <a:t>Assembly: CLC [kmer 64]</a:t>
            </a:r>
            <a:endParaRPr lang="da-DK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15150" y="66675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ANI</a:t>
            </a:r>
            <a:endParaRPr lang="da-DK" sz="2400" b="1"/>
          </a:p>
        </p:txBody>
      </p:sp>
    </p:spTree>
    <p:extLst>
      <p:ext uri="{BB962C8B-B14F-4D97-AF65-F5344CB8AC3E}">
        <p14:creationId xmlns:p14="http://schemas.microsoft.com/office/powerpoint/2010/main" val="45503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2819</TotalTime>
  <Words>692</Words>
  <Application>Microsoft Office PowerPoint</Application>
  <PresentationFormat>On-screen Show (4:3)</PresentationFormat>
  <Paragraphs>207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Why metagenomics is broken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 for meget data</dc:title>
  <dc:creator>Mads Albertsen</dc:creator>
  <cp:lastModifiedBy>Mads Albertsen</cp:lastModifiedBy>
  <cp:revision>450</cp:revision>
  <dcterms:created xsi:type="dcterms:W3CDTF">2013-10-21T11:52:56Z</dcterms:created>
  <dcterms:modified xsi:type="dcterms:W3CDTF">2014-08-25T02:24:00Z</dcterms:modified>
</cp:coreProperties>
</file>